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0"/>
  </p:notesMasterIdLst>
  <p:sldIdLst>
    <p:sldId id="339" r:id="rId3"/>
    <p:sldId id="266" r:id="rId4"/>
    <p:sldId id="315" r:id="rId5"/>
    <p:sldId id="345" r:id="rId6"/>
    <p:sldId id="327" r:id="rId7"/>
    <p:sldId id="328" r:id="rId8"/>
    <p:sldId id="32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16" clrIdx="0"/>
  <p:cmAuthor id="1" name="McLaughlin" initials="CM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D5AB"/>
    <a:srgbClr val="EA0000"/>
    <a:srgbClr val="77933C"/>
    <a:srgbClr val="FF3300"/>
    <a:srgbClr val="FF0000"/>
    <a:srgbClr val="CC0000"/>
    <a:srgbClr val="73BEF1"/>
    <a:srgbClr val="1376B9"/>
    <a:srgbClr val="1312B9"/>
    <a:srgbClr val="4F81B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5" d="100"/>
          <a:sy n="85" d="100"/>
        </p:scale>
        <p:origin x="-2021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12/28/2012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 anchor="b" anchorCtr="0"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Wave 5"/>
          <p:cNvSpPr/>
          <p:nvPr userDrawn="1"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9D2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E813B-26A0-44D5-B839-07A4E982AE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>
    <p:wipe dir="r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r>
              <a:rPr lang="en-US" sz="2400" dirty="0" smtClean="0"/>
              <a:t>	Analyze and record cash transactions using source documents.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r>
              <a:rPr lang="en-US" sz="2400" dirty="0" smtClean="0"/>
              <a:t>	Analyze and record transactions for buying and paying on account.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202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29"/>
          <p:cNvSpPr>
            <a:spLocks noChangeArrowheads="1"/>
          </p:cNvSpPr>
          <p:nvPr/>
        </p:nvSpPr>
        <p:spPr bwMode="auto">
          <a:xfrm>
            <a:off x="548640" y="5248049"/>
            <a:ext cx="82905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	</a:t>
            </a:r>
            <a:r>
              <a:rPr lang="en-US" dirty="0" smtClean="0"/>
              <a:t>Record the debit amount in the General Debit column and write the account title. </a:t>
            </a:r>
            <a:endParaRPr lang="en-US" dirty="0"/>
          </a:p>
        </p:txBody>
      </p:sp>
      <p:sp>
        <p:nvSpPr>
          <p:cNvPr id="62" name="Rectangle 27"/>
          <p:cNvSpPr>
            <a:spLocks noChangeArrowheads="1"/>
          </p:cNvSpPr>
          <p:nvPr/>
        </p:nvSpPr>
        <p:spPr bwMode="auto">
          <a:xfrm>
            <a:off x="548640" y="4887686"/>
            <a:ext cx="7756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dirty="0" smtClean="0"/>
              <a:t>Write the date in the Date column.</a:t>
            </a:r>
            <a:endParaRPr lang="en-US" dirty="0"/>
          </a:p>
        </p:txBody>
      </p:sp>
      <p:sp>
        <p:nvSpPr>
          <p:cNvPr id="63" name="Rectangle 30"/>
          <p:cNvSpPr>
            <a:spLocks noChangeArrowheads="1"/>
          </p:cNvSpPr>
          <p:nvPr/>
        </p:nvSpPr>
        <p:spPr bwMode="auto">
          <a:xfrm>
            <a:off x="548640" y="5613174"/>
            <a:ext cx="844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dirty="0" smtClean="0"/>
              <a:t>Write the credit amount in the Cash Credit column. </a:t>
            </a:r>
            <a:endParaRPr lang="en-US" dirty="0"/>
          </a:p>
        </p:txBody>
      </p:sp>
      <p:sp>
        <p:nvSpPr>
          <p:cNvPr id="64" name="Rectangle 30"/>
          <p:cNvSpPr>
            <a:spLocks noChangeArrowheads="1"/>
          </p:cNvSpPr>
          <p:nvPr/>
        </p:nvSpPr>
        <p:spPr bwMode="auto">
          <a:xfrm>
            <a:off x="548640" y="6000690"/>
            <a:ext cx="844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/>
              <a:t>Write the source document number in the Doc. No. column.</a:t>
            </a:r>
            <a:endParaRPr lang="en-US" dirty="0"/>
          </a:p>
        </p:txBody>
      </p:sp>
      <p:pic>
        <p:nvPicPr>
          <p:cNvPr id="45" name="Picture 44" descr="Chapter 3_Page 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200400"/>
            <a:ext cx="8229600" cy="1429431"/>
          </a:xfrm>
          <a:prstGeom prst="rect">
            <a:avLst/>
          </a:prstGeom>
        </p:spPr>
      </p:pic>
      <p:sp>
        <p:nvSpPr>
          <p:cNvPr id="34" name="Title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Paid Cash for Insurance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LO4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3-2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457200" y="1590814"/>
            <a:ext cx="4114800" cy="70788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 sz="2000" dirty="0" smtClean="0"/>
              <a:t>January 3. Paid cash for insurance, $900.00. Check No. 2.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5334000" y="1447800"/>
            <a:ext cx="2928136" cy="718066"/>
            <a:chOff x="5755849" y="1676400"/>
            <a:chExt cx="2928136" cy="718066"/>
          </a:xfrm>
        </p:grpSpPr>
        <p:grpSp>
          <p:nvGrpSpPr>
            <p:cNvPr id="49" name="Group 53"/>
            <p:cNvGrpSpPr/>
            <p:nvPr/>
          </p:nvGrpSpPr>
          <p:grpSpPr>
            <a:xfrm>
              <a:off x="5755849" y="1676400"/>
              <a:ext cx="2928136" cy="718066"/>
              <a:chOff x="5755849" y="1676400"/>
              <a:chExt cx="2928136" cy="718066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5812716" y="16764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Prepaid Insurance</a:t>
                </a:r>
              </a:p>
            </p:txBody>
          </p:sp>
          <p:cxnSp>
            <p:nvCxnSpPr>
              <p:cNvPr id="52" name="Straight Connector 51"/>
              <p:cNvCxnSpPr/>
              <p:nvPr/>
            </p:nvCxnSpPr>
            <p:spPr>
              <a:xfrm flipH="1">
                <a:off x="5755849" y="20287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7127449" y="20287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Rectangle 49"/>
            <p:cNvSpPr/>
            <p:nvPr/>
          </p:nvSpPr>
          <p:spPr>
            <a:xfrm>
              <a:off x="5862989" y="2025134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900.00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331185" y="2286000"/>
            <a:ext cx="2871269" cy="718066"/>
            <a:chOff x="5753034" y="2667000"/>
            <a:chExt cx="2871269" cy="718066"/>
          </a:xfrm>
        </p:grpSpPr>
        <p:grpSp>
          <p:nvGrpSpPr>
            <p:cNvPr id="55" name="Group 55"/>
            <p:cNvGrpSpPr/>
            <p:nvPr/>
          </p:nvGrpSpPr>
          <p:grpSpPr>
            <a:xfrm>
              <a:off x="5753034" y="2667000"/>
              <a:ext cx="2871269" cy="718066"/>
              <a:chOff x="5753034" y="2667000"/>
              <a:chExt cx="2871269" cy="718066"/>
            </a:xfrm>
          </p:grpSpPr>
          <p:sp>
            <p:nvSpPr>
              <p:cNvPr id="57" name="Rectangle 56"/>
              <p:cNvSpPr/>
              <p:nvPr/>
            </p:nvSpPr>
            <p:spPr>
              <a:xfrm>
                <a:off x="5753034" y="26670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Cash</a:t>
                </a:r>
              </a:p>
            </p:txBody>
          </p:sp>
          <p:cxnSp>
            <p:nvCxnSpPr>
              <p:cNvPr id="58" name="Straight Connector 57"/>
              <p:cNvCxnSpPr/>
              <p:nvPr/>
            </p:nvCxnSpPr>
            <p:spPr>
              <a:xfrm flipH="1">
                <a:off x="5755849" y="30193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7127449" y="30193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Rectangle 55"/>
            <p:cNvSpPr/>
            <p:nvPr/>
          </p:nvSpPr>
          <p:spPr>
            <a:xfrm>
              <a:off x="7356049" y="3019306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900.00</a:t>
              </a:r>
            </a:p>
          </p:txBody>
        </p:sp>
      </p:grpSp>
      <p:sp>
        <p:nvSpPr>
          <p:cNvPr id="60" name="Down Arrow 59"/>
          <p:cNvSpPr/>
          <p:nvPr/>
        </p:nvSpPr>
        <p:spPr>
          <a:xfrm>
            <a:off x="6740951" y="2667000"/>
            <a:ext cx="365760" cy="365760"/>
          </a:xfrm>
          <a:prstGeom prst="down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Up Arrow 60"/>
          <p:cNvSpPr/>
          <p:nvPr/>
        </p:nvSpPr>
        <p:spPr>
          <a:xfrm>
            <a:off x="5384591" y="1828800"/>
            <a:ext cx="365760" cy="365760"/>
          </a:xfrm>
          <a:prstGeom prst="up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5" name="Group 64"/>
          <p:cNvGrpSpPr/>
          <p:nvPr/>
        </p:nvGrpSpPr>
        <p:grpSpPr>
          <a:xfrm>
            <a:off x="914400" y="2819400"/>
            <a:ext cx="1273628" cy="1508760"/>
            <a:chOff x="1012372" y="2579914"/>
            <a:chExt cx="1273628" cy="1508760"/>
          </a:xfrm>
        </p:grpSpPr>
        <p:grpSp>
          <p:nvGrpSpPr>
            <p:cNvPr id="66" name="Group 51"/>
            <p:cNvGrpSpPr/>
            <p:nvPr/>
          </p:nvGrpSpPr>
          <p:grpSpPr>
            <a:xfrm>
              <a:off x="1012372" y="2579914"/>
              <a:ext cx="365760" cy="1508760"/>
              <a:chOff x="1088572" y="2198914"/>
              <a:chExt cx="365760" cy="1508760"/>
            </a:xfrm>
          </p:grpSpPr>
          <p:cxnSp>
            <p:nvCxnSpPr>
              <p:cNvPr id="68" name="Straight Arrow Connector 67"/>
              <p:cNvCxnSpPr/>
              <p:nvPr/>
            </p:nvCxnSpPr>
            <p:spPr>
              <a:xfrm>
                <a:off x="1273630" y="2427514"/>
                <a:ext cx="0" cy="128016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Rectangle 7"/>
              <p:cNvSpPr>
                <a:spLocks noChangeArrowheads="1"/>
              </p:cNvSpPr>
              <p:nvPr/>
            </p:nvSpPr>
            <p:spPr bwMode="auto">
              <a:xfrm>
                <a:off x="1088572" y="2198914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67" name="Rectangle 66"/>
            <p:cNvSpPr/>
            <p:nvPr/>
          </p:nvSpPr>
          <p:spPr>
            <a:xfrm>
              <a:off x="1371600" y="2579914"/>
              <a:ext cx="914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Date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7696200" y="4495800"/>
            <a:ext cx="1219200" cy="750332"/>
            <a:chOff x="7772400" y="4419600"/>
            <a:chExt cx="1219200" cy="750332"/>
          </a:xfrm>
        </p:grpSpPr>
        <p:grpSp>
          <p:nvGrpSpPr>
            <p:cNvPr id="71" name="Group 60"/>
            <p:cNvGrpSpPr/>
            <p:nvPr/>
          </p:nvGrpSpPr>
          <p:grpSpPr>
            <a:xfrm>
              <a:off x="7772400" y="4419600"/>
              <a:ext cx="365760" cy="746760"/>
              <a:chOff x="5029200" y="4114800"/>
              <a:chExt cx="365760" cy="746760"/>
            </a:xfrm>
          </p:grpSpPr>
          <p:sp>
            <p:nvSpPr>
              <p:cNvPr id="73" name="Line 20"/>
              <p:cNvSpPr>
                <a:spLocks noChangeShapeType="1"/>
              </p:cNvSpPr>
              <p:nvPr/>
            </p:nvSpPr>
            <p:spPr bwMode="auto">
              <a:xfrm flipH="1">
                <a:off x="5181600" y="4114800"/>
                <a:ext cx="152400" cy="5334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4" name="Rectangle 9"/>
              <p:cNvSpPr>
                <a:spLocks noChangeArrowheads="1"/>
              </p:cNvSpPr>
              <p:nvPr/>
            </p:nvSpPr>
            <p:spPr bwMode="auto">
              <a:xfrm>
                <a:off x="5029200" y="4495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  <p:sp>
          <p:nvSpPr>
            <p:cNvPr id="72" name="Rectangle 71"/>
            <p:cNvSpPr/>
            <p:nvPr/>
          </p:nvSpPr>
          <p:spPr>
            <a:xfrm>
              <a:off x="8153400" y="4800600"/>
              <a:ext cx="8382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Credit</a:t>
              </a:r>
              <a:endParaRPr lang="en-US" dirty="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3505200" y="4495800"/>
            <a:ext cx="4212770" cy="521732"/>
            <a:chOff x="10265230" y="2819400"/>
            <a:chExt cx="4212770" cy="521732"/>
          </a:xfrm>
        </p:grpSpPr>
        <p:grpSp>
          <p:nvGrpSpPr>
            <p:cNvPr id="76" name="Group 54"/>
            <p:cNvGrpSpPr/>
            <p:nvPr/>
          </p:nvGrpSpPr>
          <p:grpSpPr>
            <a:xfrm>
              <a:off x="10265230" y="2819400"/>
              <a:ext cx="2140130" cy="518160"/>
              <a:chOff x="10265230" y="3048000"/>
              <a:chExt cx="2140130" cy="518160"/>
            </a:xfrm>
          </p:grpSpPr>
          <p:sp>
            <p:nvSpPr>
              <p:cNvPr id="78" name="Line 20"/>
              <p:cNvSpPr>
                <a:spLocks noChangeShapeType="1"/>
              </p:cNvSpPr>
              <p:nvPr/>
            </p:nvSpPr>
            <p:spPr bwMode="auto">
              <a:xfrm>
                <a:off x="10265230" y="3048000"/>
                <a:ext cx="2002970" cy="3048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" name="Rectangle 9"/>
              <p:cNvSpPr>
                <a:spLocks noChangeArrowheads="1"/>
              </p:cNvSpPr>
              <p:nvPr/>
            </p:nvSpPr>
            <p:spPr bwMode="auto">
              <a:xfrm>
                <a:off x="12039600" y="32004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  <p:sp>
          <p:nvSpPr>
            <p:cNvPr id="77" name="Rectangle 76"/>
            <p:cNvSpPr/>
            <p:nvPr/>
          </p:nvSpPr>
          <p:spPr>
            <a:xfrm>
              <a:off x="12420600" y="2971800"/>
              <a:ext cx="2057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Source Document</a:t>
              </a:r>
              <a:endParaRPr lang="en-US" dirty="0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209800" y="2819400"/>
            <a:ext cx="2601686" cy="1524000"/>
            <a:chOff x="2209800" y="2819400"/>
            <a:chExt cx="2601686" cy="1524000"/>
          </a:xfrm>
        </p:grpSpPr>
        <p:sp>
          <p:nvSpPr>
            <p:cNvPr id="81" name="Line 20"/>
            <p:cNvSpPr>
              <a:spLocks noChangeShapeType="1"/>
            </p:cNvSpPr>
            <p:nvPr/>
          </p:nvSpPr>
          <p:spPr bwMode="auto">
            <a:xfrm flipH="1" flipV="1">
              <a:off x="3657600" y="2971800"/>
              <a:ext cx="609600" cy="13716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82" name="Group 49"/>
            <p:cNvGrpSpPr/>
            <p:nvPr/>
          </p:nvGrpSpPr>
          <p:grpSpPr>
            <a:xfrm>
              <a:off x="2209800" y="2819400"/>
              <a:ext cx="2601686" cy="1524000"/>
              <a:chOff x="2209800" y="2819400"/>
              <a:chExt cx="2601686" cy="1524000"/>
            </a:xfrm>
          </p:grpSpPr>
          <p:sp>
            <p:nvSpPr>
              <p:cNvPr id="83" name="Line 20"/>
              <p:cNvSpPr>
                <a:spLocks noChangeShapeType="1"/>
              </p:cNvSpPr>
              <p:nvPr/>
            </p:nvSpPr>
            <p:spPr bwMode="auto">
              <a:xfrm flipV="1">
                <a:off x="2209800" y="3048000"/>
                <a:ext cx="1447800" cy="12954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84" name="Group 48"/>
              <p:cNvGrpSpPr/>
              <p:nvPr/>
            </p:nvGrpSpPr>
            <p:grpSpPr>
              <a:xfrm>
                <a:off x="3516086" y="2819400"/>
                <a:ext cx="1295400" cy="362429"/>
                <a:chOff x="3516086" y="2819400"/>
                <a:chExt cx="1295400" cy="362429"/>
              </a:xfrm>
            </p:grpSpPr>
            <p:sp>
              <p:nvSpPr>
                <p:cNvPr id="85" name="Rectangle 43"/>
                <p:cNvSpPr/>
                <p:nvPr/>
              </p:nvSpPr>
              <p:spPr>
                <a:xfrm>
                  <a:off x="3897086" y="2819400"/>
                  <a:ext cx="914400" cy="36242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70C0"/>
                      </a:solidFill>
                    </a:rPr>
                    <a:t>Debit</a:t>
                  </a:r>
                  <a:endParaRPr lang="en-US" dirty="0"/>
                </a:p>
              </p:txBody>
            </p:sp>
            <p:sp>
              <p:nvSpPr>
                <p:cNvPr id="86" name="Rectangle 10"/>
                <p:cNvSpPr>
                  <a:spLocks noChangeArrowheads="1"/>
                </p:cNvSpPr>
                <p:nvPr/>
              </p:nvSpPr>
              <p:spPr bwMode="auto">
                <a:xfrm>
                  <a:off x="3516086" y="2819400"/>
                  <a:ext cx="365760" cy="358923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2</a:t>
                  </a:r>
                </a:p>
              </p:txBody>
            </p:sp>
          </p:grpSp>
        </p:grp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utoUpdateAnimBg="0"/>
      <p:bldP spid="62" grpId="0" autoUpdateAnimBg="0"/>
      <p:bldP spid="63" grpId="0" autoUpdateAnimBg="0"/>
      <p:bldP spid="64" grpId="0" autoUpdateAnimBg="0"/>
      <p:bldP spid="46" grpId="0" animBg="1"/>
      <p:bldP spid="60" grpId="0" animBg="1"/>
      <p:bldP spid="6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hapter 3_Page 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048000"/>
            <a:ext cx="8229600" cy="1629068"/>
          </a:xfrm>
          <a:prstGeom prst="rect">
            <a:avLst/>
          </a:prstGeom>
        </p:spPr>
      </p:pic>
      <p:sp>
        <p:nvSpPr>
          <p:cNvPr id="34" name="Rectangle 27"/>
          <p:cNvSpPr>
            <a:spLocks noChangeArrowheads="1"/>
          </p:cNvSpPr>
          <p:nvPr/>
        </p:nvSpPr>
        <p:spPr bwMode="auto">
          <a:xfrm>
            <a:off x="548640" y="4887686"/>
            <a:ext cx="7756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dirty="0" smtClean="0"/>
              <a:t>Write the date in the Date column.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Bought Supplies on Account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grpSp>
        <p:nvGrpSpPr>
          <p:cNvPr id="3" name="Group 12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4" name="Flowchart: Delay 13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3-2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57200" y="1447800"/>
            <a:ext cx="4114800" cy="101566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2000" dirty="0" smtClean="0"/>
              <a:t>January 5. Bought supplies on account from Canyon Office Supplies, $220.00. Memorandum No. 1.</a:t>
            </a:r>
          </a:p>
        </p:txBody>
      </p:sp>
      <p:sp>
        <p:nvSpPr>
          <p:cNvPr id="19" name="Rectangle 29"/>
          <p:cNvSpPr>
            <a:spLocks noChangeArrowheads="1"/>
          </p:cNvSpPr>
          <p:nvPr/>
        </p:nvSpPr>
        <p:spPr bwMode="auto">
          <a:xfrm>
            <a:off x="548640" y="5248049"/>
            <a:ext cx="82905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	</a:t>
            </a:r>
            <a:r>
              <a:rPr lang="en-US" dirty="0" smtClean="0"/>
              <a:t>Record the debit amount in the General Debit column and write the account title. 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5334000" y="1295400"/>
            <a:ext cx="2928136" cy="718066"/>
            <a:chOff x="5755849" y="1676400"/>
            <a:chExt cx="2928136" cy="718066"/>
          </a:xfrm>
        </p:grpSpPr>
        <p:grpSp>
          <p:nvGrpSpPr>
            <p:cNvPr id="21" name="Group 53"/>
            <p:cNvGrpSpPr/>
            <p:nvPr/>
          </p:nvGrpSpPr>
          <p:grpSpPr>
            <a:xfrm>
              <a:off x="5755849" y="1676400"/>
              <a:ext cx="2928136" cy="718066"/>
              <a:chOff x="5755849" y="1676400"/>
              <a:chExt cx="2928136" cy="718066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5812716" y="16764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Supplies</a:t>
                </a: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 flipH="1">
                <a:off x="5755849" y="20287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7127449" y="20287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Rectangle 21"/>
            <p:cNvSpPr/>
            <p:nvPr/>
          </p:nvSpPr>
          <p:spPr>
            <a:xfrm>
              <a:off x="5862989" y="2025134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220.00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800600" y="2133600"/>
            <a:ext cx="4114800" cy="718066"/>
            <a:chOff x="5188159" y="2667000"/>
            <a:chExt cx="3497581" cy="718066"/>
          </a:xfrm>
        </p:grpSpPr>
        <p:grpSp>
          <p:nvGrpSpPr>
            <p:cNvPr id="27" name="Group 55"/>
            <p:cNvGrpSpPr/>
            <p:nvPr/>
          </p:nvGrpSpPr>
          <p:grpSpPr>
            <a:xfrm>
              <a:off x="5188159" y="2667000"/>
              <a:ext cx="3497581" cy="718066"/>
              <a:chOff x="5188159" y="2667000"/>
              <a:chExt cx="3497581" cy="718066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5188159" y="2667000"/>
                <a:ext cx="3497581" cy="646331"/>
              </a:xfrm>
              <a:prstGeom prst="rect">
                <a:avLst/>
              </a:prstGeom>
            </p:spPr>
            <p:txBody>
              <a:bodyPr wrap="square" lIns="9144" rIns="9144">
                <a:spAutoFit/>
              </a:bodyPr>
              <a:lstStyle/>
              <a:p>
                <a:pPr algn="ctr"/>
                <a:r>
                  <a:rPr lang="en-US" dirty="0" smtClean="0"/>
                  <a:t>Accounts Payable—Canyon Office Supplies</a:t>
                </a:r>
              </a:p>
              <a:p>
                <a:pPr algn="ctr"/>
                <a:endParaRPr lang="en-US" dirty="0" smtClean="0"/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 flipH="1">
                <a:off x="5317699" y="3019306"/>
                <a:ext cx="326440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6818839" y="30193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Rectangle 27"/>
            <p:cNvSpPr/>
            <p:nvPr/>
          </p:nvSpPr>
          <p:spPr>
            <a:xfrm>
              <a:off x="7356049" y="3019306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220.00</a:t>
              </a:r>
            </a:p>
          </p:txBody>
        </p:sp>
      </p:grpSp>
      <p:sp>
        <p:nvSpPr>
          <p:cNvPr id="32" name="Down Arrow 31"/>
          <p:cNvSpPr/>
          <p:nvPr/>
        </p:nvSpPr>
        <p:spPr>
          <a:xfrm flipV="1">
            <a:off x="6740951" y="2514600"/>
            <a:ext cx="365760" cy="365760"/>
          </a:xfrm>
          <a:prstGeom prst="down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Up Arrow 32"/>
          <p:cNvSpPr/>
          <p:nvPr/>
        </p:nvSpPr>
        <p:spPr>
          <a:xfrm>
            <a:off x="5384591" y="1676400"/>
            <a:ext cx="365760" cy="365760"/>
          </a:xfrm>
          <a:prstGeom prst="up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0"/>
          <p:cNvSpPr>
            <a:spLocks noChangeArrowheads="1"/>
          </p:cNvSpPr>
          <p:nvPr/>
        </p:nvSpPr>
        <p:spPr bwMode="auto">
          <a:xfrm>
            <a:off x="548640" y="5613174"/>
            <a:ext cx="844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dirty="0" smtClean="0"/>
              <a:t>Record the credit amount in the General Credit column and write the account title. </a:t>
            </a:r>
            <a:endParaRPr lang="en-US" dirty="0"/>
          </a:p>
        </p:txBody>
      </p:sp>
      <p:sp>
        <p:nvSpPr>
          <p:cNvPr id="36" name="Rectangle 30"/>
          <p:cNvSpPr>
            <a:spLocks noChangeArrowheads="1"/>
          </p:cNvSpPr>
          <p:nvPr/>
        </p:nvSpPr>
        <p:spPr bwMode="auto">
          <a:xfrm>
            <a:off x="548640" y="6000690"/>
            <a:ext cx="844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/>
              <a:t>Write the source document number in the Doc. No. column.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936172" y="2667000"/>
            <a:ext cx="1273628" cy="1508760"/>
            <a:chOff x="1012372" y="2579914"/>
            <a:chExt cx="1273628" cy="1508760"/>
          </a:xfrm>
        </p:grpSpPr>
        <p:grpSp>
          <p:nvGrpSpPr>
            <p:cNvPr id="38" name="Group 51"/>
            <p:cNvGrpSpPr/>
            <p:nvPr/>
          </p:nvGrpSpPr>
          <p:grpSpPr>
            <a:xfrm>
              <a:off x="1012372" y="2579914"/>
              <a:ext cx="365760" cy="1508760"/>
              <a:chOff x="1088572" y="2198914"/>
              <a:chExt cx="365760" cy="1508760"/>
            </a:xfrm>
          </p:grpSpPr>
          <p:cxnSp>
            <p:nvCxnSpPr>
              <p:cNvPr id="40" name="Straight Arrow Connector 39"/>
              <p:cNvCxnSpPr/>
              <p:nvPr/>
            </p:nvCxnSpPr>
            <p:spPr>
              <a:xfrm>
                <a:off x="1273630" y="2427514"/>
                <a:ext cx="0" cy="128016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Rectangle 7"/>
              <p:cNvSpPr>
                <a:spLocks noChangeArrowheads="1"/>
              </p:cNvSpPr>
              <p:nvPr/>
            </p:nvSpPr>
            <p:spPr bwMode="auto">
              <a:xfrm>
                <a:off x="1088572" y="2198914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39" name="Rectangle 38"/>
            <p:cNvSpPr/>
            <p:nvPr/>
          </p:nvSpPr>
          <p:spPr>
            <a:xfrm>
              <a:off x="1371600" y="2579914"/>
              <a:ext cx="914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Date</a:t>
              </a:r>
              <a:endParaRPr lang="en-US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276600" y="4495800"/>
            <a:ext cx="4267200" cy="597932"/>
            <a:chOff x="3276600" y="4495800"/>
            <a:chExt cx="4267200" cy="597932"/>
          </a:xfrm>
        </p:grpSpPr>
        <p:sp>
          <p:nvSpPr>
            <p:cNvPr id="61" name="Line 20"/>
            <p:cNvSpPr>
              <a:spLocks noChangeShapeType="1"/>
            </p:cNvSpPr>
            <p:nvPr/>
          </p:nvSpPr>
          <p:spPr bwMode="auto">
            <a:xfrm>
              <a:off x="5715000" y="4495800"/>
              <a:ext cx="762000" cy="3810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3276600" y="4495800"/>
              <a:ext cx="4267200" cy="597932"/>
              <a:chOff x="3352800" y="4572000"/>
              <a:chExt cx="4267200" cy="597932"/>
            </a:xfrm>
          </p:grpSpPr>
          <p:grpSp>
            <p:nvGrpSpPr>
              <p:cNvPr id="43" name="Group 60"/>
              <p:cNvGrpSpPr/>
              <p:nvPr/>
            </p:nvGrpSpPr>
            <p:grpSpPr>
              <a:xfrm>
                <a:off x="3352800" y="4572000"/>
                <a:ext cx="3413760" cy="594360"/>
                <a:chOff x="609600" y="4267200"/>
                <a:chExt cx="3413760" cy="594360"/>
              </a:xfrm>
            </p:grpSpPr>
            <p:sp>
              <p:nvSpPr>
                <p:cNvPr id="45" name="Line 20"/>
                <p:cNvSpPr>
                  <a:spLocks noChangeShapeType="1"/>
                </p:cNvSpPr>
                <p:nvPr/>
              </p:nvSpPr>
              <p:spPr bwMode="auto">
                <a:xfrm>
                  <a:off x="609600" y="4267200"/>
                  <a:ext cx="3200400" cy="381000"/>
                </a:xfrm>
                <a:prstGeom prst="line">
                  <a:avLst/>
                </a:prstGeom>
                <a:noFill/>
                <a:ln w="38100">
                  <a:solidFill>
                    <a:srgbClr val="00B0F0"/>
                  </a:solidFill>
                  <a:round/>
                  <a:headEnd type="triangle" w="med" len="med"/>
                  <a:tailEnd/>
                </a:ln>
                <a:effectLst/>
              </p:spPr>
              <p:txBody>
                <a:bodyPr/>
                <a:lstStyle/>
                <a:p>
                  <a:endParaRPr lang="en-US" dirty="0"/>
                </a:p>
              </p:txBody>
            </p:sp>
            <p:sp>
              <p:nvSpPr>
                <p:cNvPr id="46" name="Rectangle 9"/>
                <p:cNvSpPr>
                  <a:spLocks noChangeArrowheads="1"/>
                </p:cNvSpPr>
                <p:nvPr/>
              </p:nvSpPr>
              <p:spPr bwMode="auto">
                <a:xfrm>
                  <a:off x="3657600" y="4495800"/>
                  <a:ext cx="365760" cy="365760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3</a:t>
                  </a:r>
                </a:p>
              </p:txBody>
            </p:sp>
          </p:grpSp>
          <p:sp>
            <p:nvSpPr>
              <p:cNvPr id="44" name="Rectangle 43"/>
              <p:cNvSpPr/>
              <p:nvPr/>
            </p:nvSpPr>
            <p:spPr>
              <a:xfrm>
                <a:off x="6781800" y="4800600"/>
                <a:ext cx="8382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rgbClr val="0070C0"/>
                    </a:solidFill>
                  </a:rPr>
                  <a:t>Credit</a:t>
                </a:r>
                <a:endParaRPr lang="en-US" dirty="0"/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3505200" y="2667000"/>
            <a:ext cx="3048000" cy="1524000"/>
            <a:chOff x="10265230" y="902732"/>
            <a:chExt cx="3048000" cy="1524000"/>
          </a:xfrm>
        </p:grpSpPr>
        <p:grpSp>
          <p:nvGrpSpPr>
            <p:cNvPr id="48" name="Group 54"/>
            <p:cNvGrpSpPr/>
            <p:nvPr/>
          </p:nvGrpSpPr>
          <p:grpSpPr>
            <a:xfrm>
              <a:off x="10265230" y="902732"/>
              <a:ext cx="899160" cy="1524000"/>
              <a:chOff x="10265230" y="1131332"/>
              <a:chExt cx="899160" cy="1524000"/>
            </a:xfrm>
          </p:grpSpPr>
          <p:sp>
            <p:nvSpPr>
              <p:cNvPr id="50" name="Line 20"/>
              <p:cNvSpPr>
                <a:spLocks noChangeShapeType="1"/>
              </p:cNvSpPr>
              <p:nvPr/>
            </p:nvSpPr>
            <p:spPr bwMode="auto">
              <a:xfrm flipV="1">
                <a:off x="10265230" y="1359932"/>
                <a:ext cx="685800" cy="12954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1" name="Rectangle 9"/>
              <p:cNvSpPr>
                <a:spLocks noChangeArrowheads="1"/>
              </p:cNvSpPr>
              <p:nvPr/>
            </p:nvSpPr>
            <p:spPr bwMode="auto">
              <a:xfrm>
                <a:off x="10798630" y="1131332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  <p:sp>
          <p:nvSpPr>
            <p:cNvPr id="49" name="Rectangle 48"/>
            <p:cNvSpPr/>
            <p:nvPr/>
          </p:nvSpPr>
          <p:spPr>
            <a:xfrm>
              <a:off x="11255830" y="902732"/>
              <a:ext cx="2057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Source Document</a:t>
              </a:r>
              <a:endParaRPr lang="en-US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752600" y="2667000"/>
            <a:ext cx="2438400" cy="1600200"/>
            <a:chOff x="1828800" y="2819400"/>
            <a:chExt cx="2438400" cy="1600200"/>
          </a:xfrm>
        </p:grpSpPr>
        <p:sp>
          <p:nvSpPr>
            <p:cNvPr id="53" name="Line 20"/>
            <p:cNvSpPr>
              <a:spLocks noChangeShapeType="1"/>
            </p:cNvSpPr>
            <p:nvPr/>
          </p:nvSpPr>
          <p:spPr bwMode="auto">
            <a:xfrm flipH="1" flipV="1">
              <a:off x="2514600" y="3048000"/>
              <a:ext cx="1752600" cy="12954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4" name="Group 49"/>
            <p:cNvGrpSpPr/>
            <p:nvPr/>
          </p:nvGrpSpPr>
          <p:grpSpPr>
            <a:xfrm>
              <a:off x="1828800" y="2819400"/>
              <a:ext cx="1752600" cy="1600200"/>
              <a:chOff x="1828800" y="2819400"/>
              <a:chExt cx="1752600" cy="1600200"/>
            </a:xfrm>
          </p:grpSpPr>
          <p:sp>
            <p:nvSpPr>
              <p:cNvPr id="55" name="Line 20"/>
              <p:cNvSpPr>
                <a:spLocks noChangeShapeType="1"/>
              </p:cNvSpPr>
              <p:nvPr/>
            </p:nvSpPr>
            <p:spPr bwMode="auto">
              <a:xfrm flipV="1">
                <a:off x="1828800" y="2971800"/>
                <a:ext cx="685800" cy="14478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56" name="Group 48"/>
              <p:cNvGrpSpPr/>
              <p:nvPr/>
            </p:nvGrpSpPr>
            <p:grpSpPr>
              <a:xfrm>
                <a:off x="2286000" y="2819400"/>
                <a:ext cx="1295400" cy="362429"/>
                <a:chOff x="2286000" y="2819400"/>
                <a:chExt cx="1295400" cy="362429"/>
              </a:xfrm>
            </p:grpSpPr>
            <p:sp>
              <p:nvSpPr>
                <p:cNvPr id="57" name="Rectangle 43"/>
                <p:cNvSpPr/>
                <p:nvPr/>
              </p:nvSpPr>
              <p:spPr>
                <a:xfrm>
                  <a:off x="2667000" y="2819400"/>
                  <a:ext cx="914400" cy="36242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70C0"/>
                      </a:solidFill>
                    </a:rPr>
                    <a:t>Debit</a:t>
                  </a:r>
                  <a:endParaRPr lang="en-US" dirty="0"/>
                </a:p>
              </p:txBody>
            </p:sp>
            <p:sp>
              <p:nvSpPr>
                <p:cNvPr id="58" name="Rectangle 10"/>
                <p:cNvSpPr>
                  <a:spLocks noChangeArrowheads="1"/>
                </p:cNvSpPr>
                <p:nvPr/>
              </p:nvSpPr>
              <p:spPr bwMode="auto">
                <a:xfrm>
                  <a:off x="2286000" y="2819400"/>
                  <a:ext cx="365760" cy="358923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2</a:t>
                  </a:r>
                </a:p>
              </p:txBody>
            </p:sp>
          </p:grpSp>
        </p:grp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utoUpdateAnimBg="0"/>
      <p:bldP spid="18" grpId="0" animBg="1"/>
      <p:bldP spid="19" grpId="0" autoUpdateAnimBg="0"/>
      <p:bldP spid="32" grpId="0" animBg="1"/>
      <p:bldP spid="33" grpId="0" animBg="1"/>
      <p:bldP spid="35" grpId="0" autoUpdateAnimBg="0"/>
      <p:bldP spid="3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Paid Cash on Account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Chapter 3_Page 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200400"/>
            <a:ext cx="8229600" cy="14155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1590814"/>
            <a:ext cx="4114800" cy="101566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 sz="2000" dirty="0" smtClean="0"/>
              <a:t>January 9. Paid cash on account to Canyon Office Supplies, $100.00. Check No. 3. </a:t>
            </a:r>
            <a:endParaRPr lang="en-US" sz="2000" dirty="0"/>
          </a:p>
        </p:txBody>
      </p:sp>
      <p:sp>
        <p:nvSpPr>
          <p:cNvPr id="10" name="Rectangle 29"/>
          <p:cNvSpPr>
            <a:spLocks noChangeArrowheads="1"/>
          </p:cNvSpPr>
          <p:nvPr/>
        </p:nvSpPr>
        <p:spPr bwMode="auto">
          <a:xfrm>
            <a:off x="548640" y="5248049"/>
            <a:ext cx="82905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	</a:t>
            </a:r>
            <a:r>
              <a:rPr lang="en-US" dirty="0" smtClean="0"/>
              <a:t>Record the debit amount in the General Debit column and write the account title. 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4572000" y="1539240"/>
            <a:ext cx="4571999" cy="718066"/>
            <a:chOff x="4993849" y="1676400"/>
            <a:chExt cx="4571999" cy="718066"/>
          </a:xfrm>
        </p:grpSpPr>
        <p:grpSp>
          <p:nvGrpSpPr>
            <p:cNvPr id="12" name="Group 53"/>
            <p:cNvGrpSpPr/>
            <p:nvPr/>
          </p:nvGrpSpPr>
          <p:grpSpPr>
            <a:xfrm>
              <a:off x="4993849" y="1676400"/>
              <a:ext cx="4571999" cy="718066"/>
              <a:chOff x="4993849" y="1676400"/>
              <a:chExt cx="4571999" cy="718066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4993849" y="1676400"/>
                <a:ext cx="457199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Accounts Payable—Canyon Office Supplies</a:t>
                </a:r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 flipH="1">
                <a:off x="5344369" y="2028706"/>
                <a:ext cx="384048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7127449" y="20287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Rectangle 12"/>
            <p:cNvSpPr/>
            <p:nvPr/>
          </p:nvSpPr>
          <p:spPr>
            <a:xfrm>
              <a:off x="5862989" y="2025134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100.00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331185" y="2286000"/>
            <a:ext cx="2871269" cy="718066"/>
            <a:chOff x="5753034" y="2667000"/>
            <a:chExt cx="2871269" cy="718066"/>
          </a:xfrm>
        </p:grpSpPr>
        <p:grpSp>
          <p:nvGrpSpPr>
            <p:cNvPr id="18" name="Group 55"/>
            <p:cNvGrpSpPr/>
            <p:nvPr/>
          </p:nvGrpSpPr>
          <p:grpSpPr>
            <a:xfrm>
              <a:off x="5753034" y="2667000"/>
              <a:ext cx="2871269" cy="718066"/>
              <a:chOff x="5753034" y="2667000"/>
              <a:chExt cx="2871269" cy="71806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5753034" y="2667000"/>
                <a:ext cx="2871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 smtClean="0"/>
                  <a:t>Cash</a:t>
                </a:r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 flipH="1">
                <a:off x="5755849" y="3019306"/>
                <a:ext cx="27432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7127449" y="3019306"/>
                <a:ext cx="0" cy="36576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Rectangle 18"/>
            <p:cNvSpPr/>
            <p:nvPr/>
          </p:nvSpPr>
          <p:spPr>
            <a:xfrm>
              <a:off x="7356049" y="3019306"/>
              <a:ext cx="1264460" cy="365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 smtClean="0"/>
                <a:t>100.00</a:t>
              </a:r>
            </a:p>
          </p:txBody>
        </p:sp>
      </p:grpSp>
      <p:sp>
        <p:nvSpPr>
          <p:cNvPr id="23" name="Down Arrow 22"/>
          <p:cNvSpPr/>
          <p:nvPr/>
        </p:nvSpPr>
        <p:spPr>
          <a:xfrm>
            <a:off x="6740951" y="2667000"/>
            <a:ext cx="365760" cy="365760"/>
          </a:xfrm>
          <a:prstGeom prst="down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Up Arrow 23"/>
          <p:cNvSpPr/>
          <p:nvPr/>
        </p:nvSpPr>
        <p:spPr>
          <a:xfrm flipV="1">
            <a:off x="5384591" y="1920240"/>
            <a:ext cx="365760" cy="365760"/>
          </a:xfrm>
          <a:prstGeom prst="up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7"/>
          <p:cNvSpPr>
            <a:spLocks noChangeArrowheads="1"/>
          </p:cNvSpPr>
          <p:nvPr/>
        </p:nvSpPr>
        <p:spPr bwMode="auto">
          <a:xfrm>
            <a:off x="548640" y="4887686"/>
            <a:ext cx="77566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dirty="0" smtClean="0"/>
              <a:t>Write the date in the Date column.</a:t>
            </a:r>
            <a:endParaRPr lang="en-US" dirty="0"/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auto">
          <a:xfrm>
            <a:off x="548640" y="5613174"/>
            <a:ext cx="844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dirty="0" smtClean="0"/>
              <a:t>Write the credit amount in the Cash Credit column. </a:t>
            </a:r>
            <a:endParaRPr lang="en-US" dirty="0"/>
          </a:p>
        </p:txBody>
      </p:sp>
      <p:sp>
        <p:nvSpPr>
          <p:cNvPr id="27" name="Rectangle 30"/>
          <p:cNvSpPr>
            <a:spLocks noChangeArrowheads="1"/>
          </p:cNvSpPr>
          <p:nvPr/>
        </p:nvSpPr>
        <p:spPr bwMode="auto">
          <a:xfrm>
            <a:off x="548640" y="6000690"/>
            <a:ext cx="844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7663" indent="-347663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/>
              <a:t>Write the source document number in the Doc. No. column.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914400" y="2743200"/>
            <a:ext cx="1273628" cy="1508760"/>
            <a:chOff x="1012372" y="2579914"/>
            <a:chExt cx="1273628" cy="1508760"/>
          </a:xfrm>
        </p:grpSpPr>
        <p:grpSp>
          <p:nvGrpSpPr>
            <p:cNvPr id="29" name="Group 51"/>
            <p:cNvGrpSpPr/>
            <p:nvPr/>
          </p:nvGrpSpPr>
          <p:grpSpPr>
            <a:xfrm>
              <a:off x="1012372" y="2579914"/>
              <a:ext cx="365760" cy="1508760"/>
              <a:chOff x="1088572" y="2198914"/>
              <a:chExt cx="365760" cy="1508760"/>
            </a:xfrm>
          </p:grpSpPr>
          <p:cxnSp>
            <p:nvCxnSpPr>
              <p:cNvPr id="31" name="Straight Arrow Connector 30"/>
              <p:cNvCxnSpPr/>
              <p:nvPr/>
            </p:nvCxnSpPr>
            <p:spPr>
              <a:xfrm>
                <a:off x="1273630" y="2427514"/>
                <a:ext cx="0" cy="128016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>
                <a:off x="1088572" y="2198914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1371600" y="2579914"/>
              <a:ext cx="914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Date</a:t>
              </a:r>
              <a:endParaRPr lang="en-US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696200" y="4495800"/>
            <a:ext cx="1219200" cy="750332"/>
            <a:chOff x="7772400" y="4419600"/>
            <a:chExt cx="1219200" cy="750332"/>
          </a:xfrm>
        </p:grpSpPr>
        <p:grpSp>
          <p:nvGrpSpPr>
            <p:cNvPr id="34" name="Group 60"/>
            <p:cNvGrpSpPr/>
            <p:nvPr/>
          </p:nvGrpSpPr>
          <p:grpSpPr>
            <a:xfrm>
              <a:off x="7772400" y="4419600"/>
              <a:ext cx="365760" cy="746760"/>
              <a:chOff x="5029200" y="4114800"/>
              <a:chExt cx="365760" cy="746760"/>
            </a:xfrm>
          </p:grpSpPr>
          <p:sp>
            <p:nvSpPr>
              <p:cNvPr id="36" name="Line 20"/>
              <p:cNvSpPr>
                <a:spLocks noChangeShapeType="1"/>
              </p:cNvSpPr>
              <p:nvPr/>
            </p:nvSpPr>
            <p:spPr bwMode="auto">
              <a:xfrm flipH="1">
                <a:off x="5181600" y="4114800"/>
                <a:ext cx="152400" cy="5334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" name="Rectangle 9"/>
              <p:cNvSpPr>
                <a:spLocks noChangeArrowheads="1"/>
              </p:cNvSpPr>
              <p:nvPr/>
            </p:nvSpPr>
            <p:spPr bwMode="auto">
              <a:xfrm>
                <a:off x="5029200" y="4495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8153400" y="4800600"/>
              <a:ext cx="8382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Credit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50770" y="4419600"/>
            <a:ext cx="4267200" cy="597932"/>
            <a:chOff x="10210800" y="2743200"/>
            <a:chExt cx="4267200" cy="597932"/>
          </a:xfrm>
        </p:grpSpPr>
        <p:grpSp>
          <p:nvGrpSpPr>
            <p:cNvPr id="39" name="Group 54"/>
            <p:cNvGrpSpPr/>
            <p:nvPr/>
          </p:nvGrpSpPr>
          <p:grpSpPr>
            <a:xfrm>
              <a:off x="10210800" y="2743200"/>
              <a:ext cx="2194560" cy="594360"/>
              <a:chOff x="10210800" y="2971800"/>
              <a:chExt cx="2194560" cy="594360"/>
            </a:xfrm>
          </p:grpSpPr>
          <p:sp>
            <p:nvSpPr>
              <p:cNvPr id="41" name="Line 20"/>
              <p:cNvSpPr>
                <a:spLocks noChangeShapeType="1"/>
              </p:cNvSpPr>
              <p:nvPr/>
            </p:nvSpPr>
            <p:spPr bwMode="auto">
              <a:xfrm>
                <a:off x="10210800" y="2971800"/>
                <a:ext cx="2057400" cy="3810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2" name="Rectangle 9"/>
              <p:cNvSpPr>
                <a:spLocks noChangeArrowheads="1"/>
              </p:cNvSpPr>
              <p:nvPr/>
            </p:nvSpPr>
            <p:spPr bwMode="auto">
              <a:xfrm>
                <a:off x="12039600" y="32004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  <p:sp>
          <p:nvSpPr>
            <p:cNvPr id="40" name="Rectangle 39"/>
            <p:cNvSpPr/>
            <p:nvPr/>
          </p:nvSpPr>
          <p:spPr>
            <a:xfrm>
              <a:off x="12420600" y="2971800"/>
              <a:ext cx="2057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Source Document</a:t>
              </a:r>
              <a:endParaRPr lang="en-US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28800" y="2743200"/>
            <a:ext cx="2982686" cy="1600200"/>
            <a:chOff x="1828800" y="2819400"/>
            <a:chExt cx="2982686" cy="1600200"/>
          </a:xfrm>
        </p:grpSpPr>
        <p:sp>
          <p:nvSpPr>
            <p:cNvPr id="44" name="Line 20"/>
            <p:cNvSpPr>
              <a:spLocks noChangeShapeType="1"/>
            </p:cNvSpPr>
            <p:nvPr/>
          </p:nvSpPr>
          <p:spPr bwMode="auto">
            <a:xfrm flipH="1" flipV="1">
              <a:off x="3657600" y="2971800"/>
              <a:ext cx="609600" cy="1371600"/>
            </a:xfrm>
            <a:prstGeom prst="line">
              <a:avLst/>
            </a:prstGeom>
            <a:noFill/>
            <a:ln w="38100">
              <a:solidFill>
                <a:srgbClr val="00B0F0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45" name="Group 49"/>
            <p:cNvGrpSpPr/>
            <p:nvPr/>
          </p:nvGrpSpPr>
          <p:grpSpPr>
            <a:xfrm>
              <a:off x="1828800" y="2819400"/>
              <a:ext cx="2982686" cy="1600200"/>
              <a:chOff x="1828800" y="2819400"/>
              <a:chExt cx="2982686" cy="1600200"/>
            </a:xfrm>
          </p:grpSpPr>
          <p:sp>
            <p:nvSpPr>
              <p:cNvPr id="46" name="Line 20"/>
              <p:cNvSpPr>
                <a:spLocks noChangeShapeType="1"/>
              </p:cNvSpPr>
              <p:nvPr/>
            </p:nvSpPr>
            <p:spPr bwMode="auto">
              <a:xfrm flipV="1">
                <a:off x="1828800" y="3048000"/>
                <a:ext cx="1828800" cy="13716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47" name="Group 48"/>
              <p:cNvGrpSpPr/>
              <p:nvPr/>
            </p:nvGrpSpPr>
            <p:grpSpPr>
              <a:xfrm>
                <a:off x="3516086" y="2819400"/>
                <a:ext cx="1295400" cy="362429"/>
                <a:chOff x="3516086" y="2819400"/>
                <a:chExt cx="1295400" cy="362429"/>
              </a:xfrm>
            </p:grpSpPr>
            <p:sp>
              <p:nvSpPr>
                <p:cNvPr id="48" name="Rectangle 43"/>
                <p:cNvSpPr/>
                <p:nvPr/>
              </p:nvSpPr>
              <p:spPr>
                <a:xfrm>
                  <a:off x="3897086" y="2819400"/>
                  <a:ext cx="914400" cy="36242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dirty="0" smtClean="0">
                      <a:solidFill>
                        <a:srgbClr val="0070C0"/>
                      </a:solidFill>
                    </a:rPr>
                    <a:t>Debit</a:t>
                  </a:r>
                  <a:endParaRPr lang="en-US" dirty="0"/>
                </a:p>
              </p:txBody>
            </p:sp>
            <p:sp>
              <p:nvSpPr>
                <p:cNvPr id="49" name="Rectangle 10"/>
                <p:cNvSpPr>
                  <a:spLocks noChangeArrowheads="1"/>
                </p:cNvSpPr>
                <p:nvPr/>
              </p:nvSpPr>
              <p:spPr bwMode="auto">
                <a:xfrm>
                  <a:off x="3516086" y="2819400"/>
                  <a:ext cx="365760" cy="358923"/>
                </a:xfrm>
                <a:prstGeom prst="ellipse">
                  <a:avLst/>
                </a:prstGeom>
                <a:gradFill>
                  <a:gsLst>
                    <a:gs pos="0">
                      <a:srgbClr val="FF0000"/>
                    </a:gs>
                    <a:gs pos="80000">
                      <a:schemeClr val="accent2">
                        <a:shade val="93000"/>
                        <a:satMod val="130000"/>
                      </a:schemeClr>
                    </a:gs>
                    <a:gs pos="100000">
                      <a:schemeClr val="accent2">
                        <a:shade val="94000"/>
                        <a:satMod val="135000"/>
                      </a:schemeClr>
                    </a:gs>
                  </a:gsLst>
                </a:gradFill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 anchorCtr="1"/>
                <a:lstStyle/>
                <a:p>
                  <a:pPr algn="ctr"/>
                  <a:r>
                    <a:rPr lang="en-US" b="1" dirty="0" smtClean="0"/>
                    <a:t>2</a:t>
                  </a:r>
                </a:p>
              </p:txBody>
            </p:sp>
          </p:grpSp>
        </p:grpSp>
      </p:grpSp>
      <p:sp>
        <p:nvSpPr>
          <p:cNvPr id="52" name="TextBox 51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sp>
        <p:nvSpPr>
          <p:cNvPr id="50" name="Flowchart: Delay 49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utoUpdateAnimBg="0"/>
      <p:bldP spid="23" grpId="0" animBg="1"/>
      <p:bldP spid="24" grpId="0" animBg="1"/>
      <p:bldP spid="25" grpId="0" autoUpdateAnimBg="0"/>
      <p:bldP spid="26" grpId="0" autoUpdateAnimBg="0"/>
      <p:bldP spid="2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3-2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1.	</a:t>
            </a:r>
            <a:r>
              <a:rPr lang="en-US" dirty="0" smtClean="0"/>
              <a:t>Which </a:t>
            </a:r>
            <a:r>
              <a:rPr lang="en-US" dirty="0"/>
              <a:t>journal columns are used to record paying cash for insurance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27432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"/>
              </a:rPr>
              <a:t>General Debit</a:t>
            </a:r>
          </a:p>
          <a:p>
            <a:pPr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"/>
              </a:rPr>
              <a:t>Cash Credit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3-2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2.	</a:t>
            </a:r>
            <a:r>
              <a:rPr lang="en-US" dirty="0" smtClean="0"/>
              <a:t>Which </a:t>
            </a:r>
            <a:r>
              <a:rPr lang="en-US" dirty="0"/>
              <a:t>journal columns are used to record buying supplies on account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27432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"/>
              </a:rPr>
              <a:t>General Debit</a:t>
            </a:r>
          </a:p>
          <a:p>
            <a:pPr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"/>
              </a:rPr>
              <a:t>General Credit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Lesson 3-2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spcAft>
                <a:spcPts val="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3.	</a:t>
            </a:r>
            <a:r>
              <a:rPr lang="en-US" dirty="0" smtClean="0"/>
              <a:t>Which </a:t>
            </a:r>
            <a:r>
              <a:rPr lang="en-US" dirty="0"/>
              <a:t>journal columns are used to record paying cash on account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048000"/>
            <a:ext cx="7315200" cy="27432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>
                <a:tab pos="228600" algn="l"/>
              </a:tabLst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"/>
              </a:rPr>
              <a:t>General Debit</a:t>
            </a:r>
          </a:p>
          <a:p>
            <a:pPr>
              <a:lnSpc>
                <a:spcPct val="120000"/>
              </a:lnSpc>
              <a:buClr>
                <a:srgbClr val="FF0000"/>
              </a:buClr>
            </a:pPr>
            <a:r>
              <a:rPr lang="en-US" sz="3200" dirty="0" smtClean="0">
                <a:ea typeface="Calibri"/>
                <a:cs typeface="Times"/>
              </a:rPr>
              <a:t>Cash Credit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lowchart: Delay 7"/>
          <p:cNvSpPr/>
          <p:nvPr/>
        </p:nvSpPr>
        <p:spPr>
          <a:xfrm rot="5400000">
            <a:off x="8282940" y="-403860"/>
            <a:ext cx="381000" cy="1188720"/>
          </a:xfrm>
          <a:prstGeom prst="flowChartDelay">
            <a:avLst/>
          </a:prstGeom>
          <a:solidFill>
            <a:schemeClr val="accent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049286" y="0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Lesson 3-2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3345</TotalTime>
  <Words>213</Words>
  <Application>Microsoft Office PowerPoint</Application>
  <PresentationFormat>On-screen Show (4:3)</PresentationFormat>
  <Paragraphs>88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Custom Design</vt:lpstr>
      <vt:lpstr>Slide 1</vt:lpstr>
      <vt:lpstr>Paid Cash for Insurance</vt:lpstr>
      <vt:lpstr>Bought Supplies on Account</vt:lpstr>
      <vt:lpstr>Paid Cash on Account</vt:lpstr>
      <vt:lpstr>Lesson 3-2 Audit Your Understanding</vt:lpstr>
      <vt:lpstr>Lesson 3-2 Audit Your Understanding</vt:lpstr>
      <vt:lpstr>Lesson 3-2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292</cp:revision>
  <dcterms:created xsi:type="dcterms:W3CDTF">2012-07-02T15:51:50Z</dcterms:created>
  <dcterms:modified xsi:type="dcterms:W3CDTF">2012-12-29T00:24:32Z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